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376" r:id="rId2"/>
    <p:sldId id="372" r:id="rId3"/>
    <p:sldId id="377" r:id="rId4"/>
    <p:sldId id="375" r:id="rId5"/>
    <p:sldId id="374" r:id="rId6"/>
    <p:sldId id="327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77" autoAdjust="0"/>
    <p:restoredTop sz="94660"/>
  </p:normalViewPr>
  <p:slideViewPr>
    <p:cSldViewPr snapToGrid="0">
      <p:cViewPr varScale="1">
        <p:scale>
          <a:sx n="135" d="100"/>
          <a:sy n="135" d="100"/>
        </p:scale>
        <p:origin x="184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F6BF1-04BA-4000-9275-D7D1CBFC30E7}" type="datetimeFigureOut">
              <a:rPr lang="en-US" smtClean="0"/>
              <a:t>1/13/21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0331C-0CFE-4A3F-9616-8933D600F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64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18:45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BBFA54-3639-4AA5-A299-DAF1FCAFA7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517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22:00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BBFA54-3639-4AA5-A299-DAF1FCAFA7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141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22:30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BBFA54-3639-4AA5-A299-DAF1FCAFA7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990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23:15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BBFA54-3639-4AA5-A299-DAF1FCAFA7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234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charset="0"/>
                <a:ea typeface="Trebuchet MS" charset="0"/>
                <a:cs typeface="Trebuchet MS" charset="0"/>
              </a:rPr>
              <a:t>The goal is to “Make hope possible, rather than despair convincing”—Raymond Wilson</a:t>
            </a:r>
          </a:p>
          <a:p>
            <a:endParaRPr lang="en-US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charset="0"/>
              <a:ea typeface="Trebuchet MS" charset="0"/>
              <a:cs typeface="Trebuchet MS" charset="0"/>
            </a:endParaRPr>
          </a:p>
          <a:p>
            <a:pPr algn="ctr"/>
            <a:r>
              <a:rPr lang="en-US" b="1" dirty="0"/>
              <a:t>Governance and institution-building </a:t>
            </a:r>
            <a:r>
              <a:rPr lang="en-US" dirty="0"/>
              <a:t>will be key  </a:t>
            </a:r>
          </a:p>
          <a:p>
            <a:pPr algn="ctr"/>
            <a:r>
              <a:rPr lang="en-US" dirty="0"/>
              <a:t>Must understand what </a:t>
            </a:r>
            <a:r>
              <a:rPr lang="en-US" b="1" dirty="0"/>
              <a:t>dignity, justice and fairness</a:t>
            </a:r>
            <a:r>
              <a:rPr lang="en-US" dirty="0"/>
              <a:t> mean in whatever culture is at the center of a particular project—technical solutions alone </a:t>
            </a:r>
          </a:p>
          <a:p>
            <a:pPr algn="ctr"/>
            <a:r>
              <a:rPr lang="en-US" dirty="0"/>
              <a:t>are never enough </a:t>
            </a:r>
          </a:p>
          <a:p>
            <a:pPr algn="l"/>
            <a:r>
              <a:rPr lang="en-US" dirty="0">
                <a:solidFill>
                  <a:srgbClr val="0070C0"/>
                </a:solidFill>
              </a:rPr>
              <a:t>23:30</a:t>
            </a:r>
          </a:p>
          <a:p>
            <a:endParaRPr lang="en-US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charset="0"/>
              <a:ea typeface="Trebuchet MS" charset="0"/>
              <a:cs typeface="Trebuchet MS" charset="0"/>
            </a:endParaRPr>
          </a:p>
          <a:p>
            <a:endParaRPr lang="en-US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charset="0"/>
              <a:ea typeface="Trebuchet MS" charset="0"/>
              <a:cs typeface="Trebuchet MS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BFA54-3639-4AA5-A299-DAF1FCAFA7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8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13,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5D6C-7E46-4131-A41D-68B74CD64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267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13,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5D6C-7E46-4131-A41D-68B74CD64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24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13,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5D6C-7E46-4131-A41D-68B74CD64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88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13,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5D6C-7E46-4131-A41D-68B74CD64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690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13,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5D6C-7E46-4131-A41D-68B74CD64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499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13,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5D6C-7E46-4131-A41D-68B74CD64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41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13, 2021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5D6C-7E46-4131-A41D-68B74CD64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85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13, 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5D6C-7E46-4131-A41D-68B74CD64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61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13, 2021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5D6C-7E46-4131-A41D-68B74CD64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526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13,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5D6C-7E46-4131-A41D-68B74CD64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777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13,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5D6C-7E46-4131-A41D-68B74CD64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955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January 13,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D5D6C-7E46-4131-A41D-68B74CD64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195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E4A65-D661-4C89-8524-87A0C9F22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51" y="1375920"/>
            <a:ext cx="8926641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00B050"/>
                </a:solidFill>
              </a:rPr>
              <a:t>George Mason University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00B05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rgbClr val="00B050"/>
                </a:solidFill>
              </a:rPr>
              <a:t>Center for Resilient &amp; Sustainable Communities (C-RASC)</a:t>
            </a:r>
          </a:p>
          <a:p>
            <a:pPr marL="0" indent="0" algn="ctr">
              <a:buNone/>
            </a:pPr>
            <a:endParaRPr lang="en-US" sz="2400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en-US" b="1" dirty="0"/>
              <a:t>Dr. Kathryn B. Laskey</a:t>
            </a:r>
          </a:p>
          <a:p>
            <a:pPr marL="0" indent="0" algn="ctr">
              <a:buNone/>
            </a:pPr>
            <a:r>
              <a:rPr lang="en-US" b="1" dirty="0"/>
              <a:t>Director</a:t>
            </a:r>
          </a:p>
          <a:p>
            <a:pPr marL="0" indent="0" algn="ctr">
              <a:buNone/>
            </a:pPr>
            <a:r>
              <a:rPr lang="en-US" b="1" dirty="0"/>
              <a:t>Professor, Systems Engineering and Operations Research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364F0-5C26-4A8F-92D2-9393AD98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13,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AB618-BEC9-4784-94DA-39831BFB5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5D6C-7E46-4131-A41D-68B74CD64739}" type="slidenum">
              <a:rPr lang="en-US" smtClean="0"/>
              <a:t>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166A6E-C1FC-4177-830D-FAC5B48C1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9660" y="7883"/>
            <a:ext cx="972730" cy="9326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140FD6-5E47-1641-8697-2576FD953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35"/>
            <a:ext cx="3039766" cy="94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07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274AF-5183-48D5-9FFE-1E1F2F128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447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  <a:latin typeface="+mn-lt"/>
              </a:rPr>
              <a:t>C-RASC Approaches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6A56C-327C-4EB2-BD77-005302000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13,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74427-38D7-40C4-8A74-58F59499E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63BFB-9172-4667-B23D-99D7772D130B}" type="slidenum">
              <a:rPr lang="en-US" smtClean="0"/>
              <a:t>2</a:t>
            </a:fld>
            <a:endParaRPr lang="en-US"/>
          </a:p>
        </p:txBody>
      </p:sp>
      <p:grpSp>
        <p:nvGrpSpPr>
          <p:cNvPr id="7" name="Group 1">
            <a:extLst>
              <a:ext uri="{FF2B5EF4-FFF2-40B4-BE49-F238E27FC236}">
                <a16:creationId xmlns:a16="http://schemas.microsoft.com/office/drawing/2014/main" id="{4A1FA53B-152D-4C0A-A8D4-60258545B4EC}"/>
              </a:ext>
            </a:extLst>
          </p:cNvPr>
          <p:cNvGrpSpPr>
            <a:grpSpLocks/>
          </p:cNvGrpSpPr>
          <p:nvPr/>
        </p:nvGrpSpPr>
        <p:grpSpPr bwMode="auto">
          <a:xfrm>
            <a:off x="5628778" y="2189809"/>
            <a:ext cx="3334247" cy="3296591"/>
            <a:chOff x="0" y="0"/>
            <a:chExt cx="3630" cy="3830"/>
          </a:xfrm>
        </p:grpSpPr>
        <p:pic>
          <p:nvPicPr>
            <p:cNvPr id="8" name="Picture 15">
              <a:extLst>
                <a:ext uri="{FF2B5EF4-FFF2-40B4-BE49-F238E27FC236}">
                  <a16:creationId xmlns:a16="http://schemas.microsoft.com/office/drawing/2014/main" id="{8C26EB7B-FB85-43E7-A9CA-622A34D22C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" y="58"/>
              <a:ext cx="1373" cy="13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4">
              <a:extLst>
                <a:ext uri="{FF2B5EF4-FFF2-40B4-BE49-F238E27FC236}">
                  <a16:creationId xmlns:a16="http://schemas.microsoft.com/office/drawing/2014/main" id="{DBDAF3A1-AEE4-492E-A1C1-450F8FDB37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2" y="0"/>
              <a:ext cx="1817" cy="15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3">
              <a:extLst>
                <a:ext uri="{FF2B5EF4-FFF2-40B4-BE49-F238E27FC236}">
                  <a16:creationId xmlns:a16="http://schemas.microsoft.com/office/drawing/2014/main" id="{7957187A-FFD1-455E-94E3-0A3A6910DE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8" y="58"/>
              <a:ext cx="1620" cy="1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0AD4EE0-A7F5-44FE-95C6-70A272FDF9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50" y="50"/>
              <a:ext cx="1635" cy="1320"/>
              <a:chOff x="1650" y="50"/>
              <a:chExt cx="1635" cy="1320"/>
            </a:xfrm>
          </p:grpSpPr>
          <p:sp>
            <p:nvSpPr>
              <p:cNvPr id="20" name="Freeform 12">
                <a:extLst>
                  <a:ext uri="{FF2B5EF4-FFF2-40B4-BE49-F238E27FC236}">
                    <a16:creationId xmlns:a16="http://schemas.microsoft.com/office/drawing/2014/main" id="{40F7F9D7-C5BA-43ED-8463-2BEF6AC25B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0" y="50"/>
                <a:ext cx="1635" cy="1320"/>
              </a:xfrm>
              <a:custGeom>
                <a:avLst/>
                <a:gdLst>
                  <a:gd name="T0" fmla="+- 0 1650 1650"/>
                  <a:gd name="T1" fmla="*/ T0 w 1635"/>
                  <a:gd name="T2" fmla="+- 0 1370 50"/>
                  <a:gd name="T3" fmla="*/ 1370 h 1320"/>
                  <a:gd name="T4" fmla="+- 0 3285 1650"/>
                  <a:gd name="T5" fmla="*/ T4 w 1635"/>
                  <a:gd name="T6" fmla="+- 0 1370 50"/>
                  <a:gd name="T7" fmla="*/ 1370 h 1320"/>
                  <a:gd name="T8" fmla="+- 0 3285 1650"/>
                  <a:gd name="T9" fmla="*/ T8 w 1635"/>
                  <a:gd name="T10" fmla="+- 0 50 50"/>
                  <a:gd name="T11" fmla="*/ 50 h 1320"/>
                  <a:gd name="T12" fmla="+- 0 1650 1650"/>
                  <a:gd name="T13" fmla="*/ T12 w 1635"/>
                  <a:gd name="T14" fmla="+- 0 50 50"/>
                  <a:gd name="T15" fmla="*/ 50 h 1320"/>
                  <a:gd name="T16" fmla="+- 0 1650 1650"/>
                  <a:gd name="T17" fmla="*/ T16 w 1635"/>
                  <a:gd name="T18" fmla="+- 0 1370 50"/>
                  <a:gd name="T19" fmla="*/ 1370 h 132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635" h="1320">
                    <a:moveTo>
                      <a:pt x="0" y="1320"/>
                    </a:moveTo>
                    <a:lnTo>
                      <a:pt x="1635" y="1320"/>
                    </a:lnTo>
                    <a:lnTo>
                      <a:pt x="1635" y="0"/>
                    </a:lnTo>
                    <a:lnTo>
                      <a:pt x="0" y="0"/>
                    </a:lnTo>
                    <a:lnTo>
                      <a:pt x="0" y="1320"/>
                    </a:lnTo>
                    <a:close/>
                  </a:path>
                </a:pathLst>
              </a:custGeom>
              <a:noFill/>
              <a:ln w="9525">
                <a:solidFill>
                  <a:srgbClr val="EC7C3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21" name="Picture 11">
                <a:extLst>
                  <a:ext uri="{FF2B5EF4-FFF2-40B4-BE49-F238E27FC236}">
                    <a16:creationId xmlns:a16="http://schemas.microsoft.com/office/drawing/2014/main" id="{AB84E010-E5C4-4839-A977-A25C30E4FE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0" y="1317"/>
                <a:ext cx="3285" cy="12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" name="Group 7">
              <a:extLst>
                <a:ext uri="{FF2B5EF4-FFF2-40B4-BE49-F238E27FC236}">
                  <a16:creationId xmlns:a16="http://schemas.microsoft.com/office/drawing/2014/main" id="{68278DE0-4BF6-47C9-8811-FB6CF6F330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3" y="1310"/>
              <a:ext cx="3300" cy="1230"/>
              <a:chOff x="143" y="1310"/>
              <a:chExt cx="3300" cy="1230"/>
            </a:xfrm>
          </p:grpSpPr>
          <p:sp>
            <p:nvSpPr>
              <p:cNvPr id="18" name="Freeform 9">
                <a:extLst>
                  <a:ext uri="{FF2B5EF4-FFF2-40B4-BE49-F238E27FC236}">
                    <a16:creationId xmlns:a16="http://schemas.microsoft.com/office/drawing/2014/main" id="{DF0251EE-1612-458F-8FA1-81F818035E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" y="1310"/>
                <a:ext cx="3300" cy="1230"/>
              </a:xfrm>
              <a:custGeom>
                <a:avLst/>
                <a:gdLst>
                  <a:gd name="T0" fmla="+- 0 143 143"/>
                  <a:gd name="T1" fmla="*/ T0 w 3300"/>
                  <a:gd name="T2" fmla="+- 0 2540 1310"/>
                  <a:gd name="T3" fmla="*/ 2540 h 1230"/>
                  <a:gd name="T4" fmla="+- 0 3443 143"/>
                  <a:gd name="T5" fmla="*/ T4 w 3300"/>
                  <a:gd name="T6" fmla="+- 0 2540 1310"/>
                  <a:gd name="T7" fmla="*/ 2540 h 1230"/>
                  <a:gd name="T8" fmla="+- 0 3443 143"/>
                  <a:gd name="T9" fmla="*/ T8 w 3300"/>
                  <a:gd name="T10" fmla="+- 0 1310 1310"/>
                  <a:gd name="T11" fmla="*/ 1310 h 1230"/>
                  <a:gd name="T12" fmla="+- 0 143 143"/>
                  <a:gd name="T13" fmla="*/ T12 w 3300"/>
                  <a:gd name="T14" fmla="+- 0 1310 1310"/>
                  <a:gd name="T15" fmla="*/ 1310 h 1230"/>
                  <a:gd name="T16" fmla="+- 0 143 143"/>
                  <a:gd name="T17" fmla="*/ T16 w 3300"/>
                  <a:gd name="T18" fmla="+- 0 2540 1310"/>
                  <a:gd name="T19" fmla="*/ 2540 h 123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300" h="1230">
                    <a:moveTo>
                      <a:pt x="0" y="1230"/>
                    </a:moveTo>
                    <a:lnTo>
                      <a:pt x="3300" y="1230"/>
                    </a:lnTo>
                    <a:lnTo>
                      <a:pt x="3300" y="0"/>
                    </a:lnTo>
                    <a:lnTo>
                      <a:pt x="0" y="0"/>
                    </a:lnTo>
                    <a:lnTo>
                      <a:pt x="0" y="1230"/>
                    </a:lnTo>
                    <a:close/>
                  </a:path>
                </a:pathLst>
              </a:custGeom>
              <a:noFill/>
              <a:ln w="9525">
                <a:solidFill>
                  <a:srgbClr val="EC7C3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9" name="Picture 8">
                <a:extLst>
                  <a:ext uri="{FF2B5EF4-FFF2-40B4-BE49-F238E27FC236}">
                    <a16:creationId xmlns:a16="http://schemas.microsoft.com/office/drawing/2014/main" id="{680DF435-EA9A-4698-882B-8A149B98B44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" y="2555"/>
                <a:ext cx="1238" cy="12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55DEA301-22B6-40D6-8983-0CAA517804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" y="2547"/>
              <a:ext cx="1253" cy="1275"/>
              <a:chOff x="8" y="2547"/>
              <a:chExt cx="1253" cy="1275"/>
            </a:xfrm>
          </p:grpSpPr>
          <p:sp>
            <p:nvSpPr>
              <p:cNvPr id="16" name="Freeform 6">
                <a:extLst>
                  <a:ext uri="{FF2B5EF4-FFF2-40B4-BE49-F238E27FC236}">
                    <a16:creationId xmlns:a16="http://schemas.microsoft.com/office/drawing/2014/main" id="{083ECFB0-92A5-47EB-A27E-AF823A8A59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" y="2547"/>
                <a:ext cx="1253" cy="1275"/>
              </a:xfrm>
              <a:custGeom>
                <a:avLst/>
                <a:gdLst>
                  <a:gd name="T0" fmla="+- 0 8 8"/>
                  <a:gd name="T1" fmla="*/ T0 w 1253"/>
                  <a:gd name="T2" fmla="+- 0 3822 2547"/>
                  <a:gd name="T3" fmla="*/ 3822 h 1275"/>
                  <a:gd name="T4" fmla="+- 0 1260 8"/>
                  <a:gd name="T5" fmla="*/ T4 w 1253"/>
                  <a:gd name="T6" fmla="+- 0 3822 2547"/>
                  <a:gd name="T7" fmla="*/ 3822 h 1275"/>
                  <a:gd name="T8" fmla="+- 0 1260 8"/>
                  <a:gd name="T9" fmla="*/ T8 w 1253"/>
                  <a:gd name="T10" fmla="+- 0 2547 2547"/>
                  <a:gd name="T11" fmla="*/ 2547 h 1275"/>
                  <a:gd name="T12" fmla="+- 0 8 8"/>
                  <a:gd name="T13" fmla="*/ T12 w 1253"/>
                  <a:gd name="T14" fmla="+- 0 2547 2547"/>
                  <a:gd name="T15" fmla="*/ 2547 h 1275"/>
                  <a:gd name="T16" fmla="+- 0 8 8"/>
                  <a:gd name="T17" fmla="*/ T16 w 1253"/>
                  <a:gd name="T18" fmla="+- 0 3822 2547"/>
                  <a:gd name="T19" fmla="*/ 3822 h 127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253" h="1275">
                    <a:moveTo>
                      <a:pt x="0" y="1275"/>
                    </a:moveTo>
                    <a:lnTo>
                      <a:pt x="1252" y="1275"/>
                    </a:lnTo>
                    <a:lnTo>
                      <a:pt x="1252" y="0"/>
                    </a:lnTo>
                    <a:lnTo>
                      <a:pt x="0" y="0"/>
                    </a:lnTo>
                    <a:lnTo>
                      <a:pt x="0" y="1275"/>
                    </a:lnTo>
                    <a:close/>
                  </a:path>
                </a:pathLst>
              </a:custGeom>
              <a:noFill/>
              <a:ln w="9525">
                <a:solidFill>
                  <a:srgbClr val="EC7C3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7" name="Picture 5">
                <a:extLst>
                  <a:ext uri="{FF2B5EF4-FFF2-40B4-BE49-F238E27FC236}">
                    <a16:creationId xmlns:a16="http://schemas.microsoft.com/office/drawing/2014/main" id="{6511B285-900D-4F3B-ADAC-3372069519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3" y="2555"/>
                <a:ext cx="2542" cy="12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" name="Group 2">
              <a:extLst>
                <a:ext uri="{FF2B5EF4-FFF2-40B4-BE49-F238E27FC236}">
                  <a16:creationId xmlns:a16="http://schemas.microsoft.com/office/drawing/2014/main" id="{3D1C4901-872E-4FE2-A22B-187F824019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5" y="2547"/>
              <a:ext cx="2558" cy="1275"/>
              <a:chOff x="1065" y="2547"/>
              <a:chExt cx="2558" cy="1275"/>
            </a:xfrm>
          </p:grpSpPr>
          <p:sp>
            <p:nvSpPr>
              <p:cNvPr id="15" name="Freeform 3">
                <a:extLst>
                  <a:ext uri="{FF2B5EF4-FFF2-40B4-BE49-F238E27FC236}">
                    <a16:creationId xmlns:a16="http://schemas.microsoft.com/office/drawing/2014/main" id="{108179CF-A606-43C6-8102-FD66334FEE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5" y="2547"/>
                <a:ext cx="2558" cy="1275"/>
              </a:xfrm>
              <a:custGeom>
                <a:avLst/>
                <a:gdLst>
                  <a:gd name="T0" fmla="+- 0 1065 1065"/>
                  <a:gd name="T1" fmla="*/ T0 w 2558"/>
                  <a:gd name="T2" fmla="+- 0 3822 2547"/>
                  <a:gd name="T3" fmla="*/ 3822 h 1275"/>
                  <a:gd name="T4" fmla="+- 0 3623 1065"/>
                  <a:gd name="T5" fmla="*/ T4 w 2558"/>
                  <a:gd name="T6" fmla="+- 0 3822 2547"/>
                  <a:gd name="T7" fmla="*/ 3822 h 1275"/>
                  <a:gd name="T8" fmla="+- 0 3623 1065"/>
                  <a:gd name="T9" fmla="*/ T8 w 2558"/>
                  <a:gd name="T10" fmla="+- 0 2547 2547"/>
                  <a:gd name="T11" fmla="*/ 2547 h 1275"/>
                  <a:gd name="T12" fmla="+- 0 1065 1065"/>
                  <a:gd name="T13" fmla="*/ T12 w 2558"/>
                  <a:gd name="T14" fmla="+- 0 2547 2547"/>
                  <a:gd name="T15" fmla="*/ 2547 h 1275"/>
                  <a:gd name="T16" fmla="+- 0 1065 1065"/>
                  <a:gd name="T17" fmla="*/ T16 w 2558"/>
                  <a:gd name="T18" fmla="+- 0 3822 2547"/>
                  <a:gd name="T19" fmla="*/ 3822 h 127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558" h="1275">
                    <a:moveTo>
                      <a:pt x="0" y="1275"/>
                    </a:moveTo>
                    <a:lnTo>
                      <a:pt x="2558" y="1275"/>
                    </a:lnTo>
                    <a:lnTo>
                      <a:pt x="2558" y="0"/>
                    </a:lnTo>
                    <a:lnTo>
                      <a:pt x="0" y="0"/>
                    </a:lnTo>
                    <a:lnTo>
                      <a:pt x="0" y="1275"/>
                    </a:lnTo>
                    <a:close/>
                  </a:path>
                </a:pathLst>
              </a:custGeom>
              <a:noFill/>
              <a:ln w="9525">
                <a:solidFill>
                  <a:srgbClr val="EC7C3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9E050B5C-F77C-4766-BC2F-C7365AD3C51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54833" y="1812697"/>
            <a:ext cx="5079167" cy="4807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defTabSz="330707" eaLnBrk="0" fontAlgn="base" hangingPunct="0">
              <a:spcBef>
                <a:spcPct val="0"/>
              </a:spcBef>
              <a:spcAft>
                <a:spcPts val="290"/>
              </a:spcAft>
              <a:buNone/>
            </a:pPr>
            <a:r>
              <a:rPr lang="en-US" altLang="en-US" sz="2800" b="1" dirty="0">
                <a:solidFill>
                  <a:prstClr val="black"/>
                </a:solidFill>
              </a:rPr>
              <a:t>Build Sustainable Resilience by</a:t>
            </a:r>
          </a:p>
          <a:p>
            <a:pPr marL="0" indent="0" defTabSz="330707" eaLnBrk="0" fontAlgn="base" hangingPunct="0">
              <a:spcBef>
                <a:spcPct val="0"/>
              </a:spcBef>
              <a:spcAft>
                <a:spcPts val="290"/>
              </a:spcAft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LISTENING </a:t>
            </a:r>
            <a:r>
              <a:rPr lang="en-US" altLang="en-US" sz="2800" b="1" dirty="0">
                <a:solidFill>
                  <a:prstClr val="black"/>
                </a:solidFill>
              </a:rPr>
              <a:t>to community needs</a:t>
            </a:r>
          </a:p>
          <a:p>
            <a:pPr marL="0" indent="0" defTabSz="330707" eaLnBrk="0" fontAlgn="base" hangingPunct="0">
              <a:spcBef>
                <a:spcPct val="0"/>
              </a:spcBef>
              <a:spcAft>
                <a:spcPts val="290"/>
              </a:spcAft>
              <a:buNone/>
            </a:pPr>
            <a:r>
              <a:rPr lang="en-US" altLang="en-US" b="1" dirty="0">
                <a:solidFill>
                  <a:prstClr val="black"/>
                </a:solidFill>
              </a:rPr>
              <a:t>Encouraging  two-way </a:t>
            </a:r>
            <a:r>
              <a:rPr lang="en-US" altLang="en-US" b="1" dirty="0">
                <a:solidFill>
                  <a:srgbClr val="FF0000"/>
                </a:solidFill>
              </a:rPr>
              <a:t>LEARNING</a:t>
            </a:r>
            <a:endParaRPr lang="en-US" altLang="en-US" sz="2800" b="1" dirty="0">
              <a:solidFill>
                <a:srgbClr val="FF0000"/>
              </a:solidFill>
            </a:endParaRPr>
          </a:p>
          <a:p>
            <a:pPr marL="0" indent="0" defTabSz="330707" eaLnBrk="0" fontAlgn="base" hangingPunct="0">
              <a:spcBef>
                <a:spcPct val="0"/>
              </a:spcBef>
              <a:spcAft>
                <a:spcPts val="290"/>
              </a:spcAft>
              <a:buNone/>
            </a:pPr>
            <a:r>
              <a:rPr lang="en-US" altLang="en-US" b="1" dirty="0">
                <a:solidFill>
                  <a:prstClr val="black"/>
                </a:solidFill>
              </a:rPr>
              <a:t>Developing </a:t>
            </a:r>
            <a:r>
              <a:rPr lang="en-US" altLang="en-US" b="1" dirty="0">
                <a:solidFill>
                  <a:srgbClr val="FF0000"/>
                </a:solidFill>
              </a:rPr>
              <a:t>LASTING</a:t>
            </a:r>
            <a:r>
              <a:rPr lang="en-US" altLang="en-US" b="1" dirty="0">
                <a:solidFill>
                  <a:prstClr val="black"/>
                </a:solidFill>
              </a:rPr>
              <a:t> capabilities</a:t>
            </a:r>
            <a:endParaRPr lang="en-US" altLang="en-US" sz="2800" b="1" dirty="0">
              <a:solidFill>
                <a:prstClr val="black"/>
              </a:solidFill>
            </a:endParaRPr>
          </a:p>
          <a:p>
            <a:pPr defTabSz="330707" eaLnBrk="0" fontAlgn="base" hangingPunct="0">
              <a:spcBef>
                <a:spcPct val="0"/>
              </a:spcBef>
              <a:spcAft>
                <a:spcPts val="290"/>
              </a:spcAft>
            </a:pPr>
            <a:r>
              <a:rPr lang="en-US" altLang="en-US" sz="2800" b="1" dirty="0">
                <a:solidFill>
                  <a:srgbClr val="0070C0"/>
                </a:solidFill>
              </a:rPr>
              <a:t>Promote Entrepreneurship and Business Development</a:t>
            </a:r>
            <a:endParaRPr lang="en-US" altLang="en-US" sz="2800" dirty="0">
              <a:solidFill>
                <a:prstClr val="black"/>
              </a:solidFill>
            </a:endParaRPr>
          </a:p>
          <a:p>
            <a:pPr defTabSz="330707" eaLnBrk="0" fontAlgn="base" hangingPunct="0">
              <a:spcBef>
                <a:spcPct val="0"/>
              </a:spcBef>
              <a:spcAft>
                <a:spcPts val="290"/>
              </a:spcAft>
            </a:pPr>
            <a:r>
              <a:rPr lang="en-US" altLang="en-US" sz="2800" b="1" dirty="0">
                <a:solidFill>
                  <a:srgbClr val="0070C0"/>
                </a:solidFill>
              </a:rPr>
              <a:t>Reduce Pressures for Migration &amp; Marginalization</a:t>
            </a:r>
          </a:p>
          <a:p>
            <a:pPr defTabSz="330707" eaLnBrk="0" fontAlgn="base" hangingPunct="0">
              <a:spcBef>
                <a:spcPct val="0"/>
              </a:spcBef>
              <a:spcAft>
                <a:spcPts val="290"/>
              </a:spcAft>
            </a:pPr>
            <a:r>
              <a:rPr lang="en-US" altLang="en-US" sz="2800" b="1" dirty="0">
                <a:solidFill>
                  <a:srgbClr val="0070C0"/>
                </a:solidFill>
              </a:rPr>
              <a:t>Improve Disaster Resilience</a:t>
            </a:r>
          </a:p>
          <a:p>
            <a:pPr defTabSz="330707" eaLnBrk="0" fontAlgn="base" hangingPunct="0">
              <a:spcBef>
                <a:spcPct val="0"/>
              </a:spcBef>
              <a:spcAft>
                <a:spcPts val="290"/>
              </a:spcAft>
            </a:pPr>
            <a:r>
              <a:rPr lang="en-US" altLang="en-US" sz="2800" b="1" dirty="0">
                <a:solidFill>
                  <a:srgbClr val="0070C0"/>
                </a:solidFill>
              </a:rPr>
              <a:t>Strengthen Critical Infrastructures</a:t>
            </a:r>
          </a:p>
          <a:p>
            <a:pPr defTabSz="257175"/>
            <a:endParaRPr lang="en-US" sz="1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85E46CB-B038-4690-9019-05A388E18B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47068" y="7883"/>
            <a:ext cx="665321" cy="63788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17991E3-D722-A845-A86C-EA6D28FE343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812" y="1"/>
            <a:ext cx="2504179" cy="78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14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37AE8E-3889-40F0-98AE-EA3F12E96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13, 2021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093FA-A2C3-4AAF-BE43-94396B1BD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63BFB-9172-4667-B23D-99D7772D130B}" type="slidenum">
              <a:rPr lang="en-US" smtClean="0"/>
              <a:t>3</a:t>
            </a:fld>
            <a:endParaRPr lang="en-US"/>
          </a:p>
        </p:txBody>
      </p:sp>
      <p:sp>
        <p:nvSpPr>
          <p:cNvPr id="25" name="Text Box 9">
            <a:extLst>
              <a:ext uri="{FF2B5EF4-FFF2-40B4-BE49-F238E27FC236}">
                <a16:creationId xmlns:a16="http://schemas.microsoft.com/office/drawing/2014/main" id="{A3A564A9-E552-4E9E-8B67-B60926989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38" y="373935"/>
            <a:ext cx="2949466" cy="3356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5D1D7"/>
                  </a:outerShdw>
                </a:effectLst>
              </a14:hiddenEffects>
            </a:ext>
          </a:extLst>
        </p:spPr>
        <p:txBody>
          <a:bodyPr vert="horz" wrap="square" lIns="20574" tIns="20574" rIns="20574" bIns="20574" numCol="1" anchor="t" anchorCtr="0" compatLnSpc="1">
            <a:prstTxWarp prst="textNoShape">
              <a:avLst/>
            </a:prstTxWarp>
          </a:bodyPr>
          <a:lstStyle/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Elements:</a:t>
            </a: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marL="128588" indent="-128588" defTabSz="514350" eaLnBrk="0" fontAlgn="base" hangingPunct="0">
              <a:spcBef>
                <a:spcPct val="0"/>
              </a:spcBef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Community Focus</a:t>
            </a:r>
          </a:p>
          <a:p>
            <a:pPr marL="128588" indent="-128588" defTabSz="514350" eaLnBrk="0" fontAlgn="base" hangingPunct="0">
              <a:spcBef>
                <a:spcPct val="0"/>
              </a:spcBef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Knowledge Sharing </a:t>
            </a:r>
            <a:endParaRPr lang="en-US" altLang="en-US" sz="2400" b="1" dirty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 marL="128588" indent="-128588" defTabSz="514350" eaLnBrk="0" fontAlgn="base" hangingPunct="0">
              <a:spcBef>
                <a:spcPct val="0"/>
              </a:spcBef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Innovative Economics</a:t>
            </a:r>
            <a:endParaRPr lang="en-US" altLang="en-US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128588" indent="-128588" eaLnBrk="0" fontAlgn="base" hangingPunct="0">
              <a:spcBef>
                <a:spcPct val="0"/>
              </a:spcBef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Platform Integration</a:t>
            </a:r>
            <a:endParaRPr lang="en-US" altLang="en-US" sz="2400" b="1" dirty="0">
              <a:solidFill>
                <a:srgbClr val="FFC000"/>
              </a:solidFill>
              <a:latin typeface="Calibri" panose="020F0502020204030204" pitchFamily="34" charset="0"/>
            </a:endParaRPr>
          </a:p>
          <a:p>
            <a:pPr marL="128588" indent="-128588" defTabSz="514350" eaLnBrk="0" fontAlgn="base" hangingPunct="0">
              <a:spcBef>
                <a:spcPct val="0"/>
              </a:spcBef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C000"/>
                </a:solidFill>
                <a:latin typeface="Calibri" panose="020F0502020204030204" pitchFamily="34" charset="0"/>
              </a:rPr>
              <a:t>Research and Teaching</a:t>
            </a:r>
          </a:p>
          <a:p>
            <a:pPr defTabSz="514350" eaLnBrk="0" fontAlgn="base" hangingPunct="0">
              <a:spcBef>
                <a:spcPct val="0"/>
              </a:spcBef>
              <a:spcAft>
                <a:spcPts val="675"/>
              </a:spcAft>
            </a:pPr>
            <a:endParaRPr lang="en-US" altLang="en-US" sz="788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0F35B9F-5236-4399-9A69-7DB63AD1715E}"/>
              </a:ext>
            </a:extLst>
          </p:cNvPr>
          <p:cNvSpPr txBox="1"/>
          <p:nvPr/>
        </p:nvSpPr>
        <p:spPr>
          <a:xfrm>
            <a:off x="3200400" y="5955268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LISTENING, LEARNING, LASTING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6A2C73-D50D-8A46-A390-4E7E554DC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6073" y="1347136"/>
            <a:ext cx="5669254" cy="416372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1678700-408E-7348-9DBC-10FC617D7DC6}"/>
              </a:ext>
            </a:extLst>
          </p:cNvPr>
          <p:cNvGrpSpPr/>
          <p:nvPr/>
        </p:nvGrpSpPr>
        <p:grpSpPr>
          <a:xfrm>
            <a:off x="3944344" y="5549462"/>
            <a:ext cx="3312712" cy="307777"/>
            <a:chOff x="3944344" y="5549462"/>
            <a:chExt cx="3312712" cy="30777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89A7769-C553-DE41-9799-08765E10D3C3}"/>
                </a:ext>
              </a:extLst>
            </p:cNvPr>
            <p:cNvSpPr txBox="1"/>
            <p:nvPr/>
          </p:nvSpPr>
          <p:spPr>
            <a:xfrm>
              <a:off x="3944344" y="5549462"/>
              <a:ext cx="33127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70C0"/>
                  </a:solidFill>
                </a:rPr>
                <a:t>Stability/Security           Sustainability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702562CF-1F27-B34B-9D09-3ABA6356B962}"/>
                </a:ext>
              </a:extLst>
            </p:cNvPr>
            <p:cNvCxnSpPr>
              <a:cxnSpLocks/>
            </p:cNvCxnSpPr>
            <p:nvPr/>
          </p:nvCxnSpPr>
          <p:spPr>
            <a:xfrm>
              <a:off x="5590426" y="5713624"/>
              <a:ext cx="322807" cy="0"/>
            </a:xfrm>
            <a:prstGeom prst="straightConnector1">
              <a:avLst/>
            </a:prstGeom>
            <a:ln w="19050">
              <a:solidFill>
                <a:srgbClr val="0070C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696CE53F-BCD1-D846-B37D-75304459C7BC}"/>
              </a:ext>
            </a:extLst>
          </p:cNvPr>
          <p:cNvSpPr txBox="1"/>
          <p:nvPr/>
        </p:nvSpPr>
        <p:spPr>
          <a:xfrm>
            <a:off x="3437116" y="496077"/>
            <a:ext cx="4952234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C000"/>
                </a:solidFill>
              </a:rPr>
              <a:t>Trans-Disciplinary Research and Teaching are Key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DC18810-7B44-0948-B87B-E9BDB816FD86}"/>
              </a:ext>
            </a:extLst>
          </p:cNvPr>
          <p:cNvGrpSpPr/>
          <p:nvPr/>
        </p:nvGrpSpPr>
        <p:grpSpPr>
          <a:xfrm>
            <a:off x="89338" y="3716480"/>
            <a:ext cx="2866107" cy="1798083"/>
            <a:chOff x="89338" y="3716480"/>
            <a:chExt cx="2866107" cy="1798083"/>
          </a:xfrm>
        </p:grpSpPr>
        <p:sp>
          <p:nvSpPr>
            <p:cNvPr id="22" name="Rectangle 91">
              <a:extLst>
                <a:ext uri="{FF2B5EF4-FFF2-40B4-BE49-F238E27FC236}">
                  <a16:creationId xmlns:a16="http://schemas.microsoft.com/office/drawing/2014/main" id="{2D5921A4-8D0A-8940-9F32-4D607E8ACA9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165540" y="3993062"/>
              <a:ext cx="49655" cy="519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" name="Rectangle 95">
              <a:extLst>
                <a:ext uri="{FF2B5EF4-FFF2-40B4-BE49-F238E27FC236}">
                  <a16:creationId xmlns:a16="http://schemas.microsoft.com/office/drawing/2014/main" id="{DC00DD9D-336D-8D4A-B5A5-8279D416518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343346" y="4302891"/>
              <a:ext cx="49655" cy="519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pic>
          <p:nvPicPr>
            <p:cNvPr id="27" name="Picture 2">
              <a:extLst>
                <a:ext uri="{FF2B5EF4-FFF2-40B4-BE49-F238E27FC236}">
                  <a16:creationId xmlns:a16="http://schemas.microsoft.com/office/drawing/2014/main" id="{55BA8752-5390-C142-83AA-43657E9ABE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338" y="3941451"/>
              <a:ext cx="2866107" cy="1175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5D1D7"/>
                    </a:outerShdw>
                  </a:effectLst>
                </a14:hiddenEffects>
              </a:ext>
            </a:extLst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993C7ED-8AF4-E748-84DE-ED5258C829C6}"/>
                </a:ext>
              </a:extLst>
            </p:cNvPr>
            <p:cNvSpPr txBox="1"/>
            <p:nvPr/>
          </p:nvSpPr>
          <p:spPr>
            <a:xfrm>
              <a:off x="1031425" y="3716480"/>
              <a:ext cx="14234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12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Knowledge Sharing</a:t>
              </a:r>
              <a:endParaRPr lang="en-US" sz="1200" dirty="0"/>
            </a:p>
          </p:txBody>
        </p:sp>
        <p:pic>
          <p:nvPicPr>
            <p:cNvPr id="29" name="Picture 8">
              <a:extLst>
                <a:ext uri="{FF2B5EF4-FFF2-40B4-BE49-F238E27FC236}">
                  <a16:creationId xmlns:a16="http://schemas.microsoft.com/office/drawing/2014/main" id="{82FD5208-4B43-9D41-BAE0-861AB470CA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314" y="5181755"/>
              <a:ext cx="1013995" cy="283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5D1D7"/>
                    </a:outerShdw>
                  </a:effectLst>
                </a14:hiddenEffects>
              </a:ext>
            </a:ex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D81AD88-C97E-7A44-BF6D-68B11543566D}"/>
                </a:ext>
              </a:extLst>
            </p:cNvPr>
            <p:cNvSpPr txBox="1"/>
            <p:nvPr/>
          </p:nvSpPr>
          <p:spPr>
            <a:xfrm>
              <a:off x="1792680" y="5254421"/>
              <a:ext cx="74571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/>
                <a:t>network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22E979B-99DC-954F-9011-1C2E640F374E}"/>
                </a:ext>
              </a:extLst>
            </p:cNvPr>
            <p:cNvSpPr txBox="1"/>
            <p:nvPr/>
          </p:nvSpPr>
          <p:spPr>
            <a:xfrm>
              <a:off x="539195" y="5260647"/>
              <a:ext cx="51138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/>
                <a:t>via</a:t>
              </a:r>
            </a:p>
          </p:txBody>
        </p:sp>
      </p:grp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231217E-547E-5945-A243-F023CD77D113}"/>
              </a:ext>
            </a:extLst>
          </p:cNvPr>
          <p:cNvCxnSpPr>
            <a:cxnSpLocks/>
          </p:cNvCxnSpPr>
          <p:nvPr/>
        </p:nvCxnSpPr>
        <p:spPr>
          <a:xfrm flipH="1">
            <a:off x="2368063" y="3595521"/>
            <a:ext cx="321287" cy="18679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B6B7E55-AE23-E044-BF0C-5116333C070E}"/>
              </a:ext>
            </a:extLst>
          </p:cNvPr>
          <p:cNvGrpSpPr/>
          <p:nvPr/>
        </p:nvGrpSpPr>
        <p:grpSpPr>
          <a:xfrm>
            <a:off x="3246504" y="897160"/>
            <a:ext cx="1651528" cy="1016481"/>
            <a:chOff x="3246504" y="897160"/>
            <a:chExt cx="1651528" cy="1016481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58AEDA4-5405-A243-8830-E99012196A12}"/>
                </a:ext>
              </a:extLst>
            </p:cNvPr>
            <p:cNvGrpSpPr/>
            <p:nvPr/>
          </p:nvGrpSpPr>
          <p:grpSpPr>
            <a:xfrm>
              <a:off x="3246504" y="897160"/>
              <a:ext cx="1632807" cy="445790"/>
              <a:chOff x="3246504" y="897160"/>
              <a:chExt cx="1632807" cy="445790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BD970FF-A548-4045-A32D-44C0DAF94384}"/>
                  </a:ext>
                </a:extLst>
              </p:cNvPr>
              <p:cNvSpPr txBox="1"/>
              <p:nvPr/>
            </p:nvSpPr>
            <p:spPr>
              <a:xfrm>
                <a:off x="3246504" y="897160"/>
                <a:ext cx="16328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accent1"/>
                    </a:solidFill>
                  </a:rPr>
                  <a:t>Community Focus</a:t>
                </a:r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78DF07D2-9924-CB4E-9F60-FE5E9D96B1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89631" y="1127906"/>
                <a:ext cx="192166" cy="21504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777ACC6-5CD7-3F46-B833-59DF405F03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27747" y="1362912"/>
              <a:ext cx="1070285" cy="550729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A58B6C3-8F8E-8D46-B759-6C54C965991E}"/>
              </a:ext>
            </a:extLst>
          </p:cNvPr>
          <p:cNvGrpSpPr/>
          <p:nvPr/>
        </p:nvGrpSpPr>
        <p:grpSpPr>
          <a:xfrm>
            <a:off x="6719819" y="924355"/>
            <a:ext cx="1857400" cy="989286"/>
            <a:chOff x="6719819" y="924355"/>
            <a:chExt cx="1857400" cy="98928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A5C28E8-1024-1340-9921-6905394FE576}"/>
                </a:ext>
              </a:extLst>
            </p:cNvPr>
            <p:cNvSpPr txBox="1"/>
            <p:nvPr/>
          </p:nvSpPr>
          <p:spPr>
            <a:xfrm>
              <a:off x="6719819" y="924355"/>
              <a:ext cx="1857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B050"/>
                  </a:solidFill>
                </a:rPr>
                <a:t>Innovative Economics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1EAD74C-0FE8-2846-A5C0-D388D0D2EA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67128" y="1162232"/>
              <a:ext cx="151226" cy="194102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F4609340-2786-174F-A79A-927B5A89CE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73819" y="1362912"/>
              <a:ext cx="1371992" cy="5507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999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uiExpand="1" build="p"/>
      <p:bldP spid="26" grpId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A99EF-5FB6-42DD-964A-B70AB6D1C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447" y="-304800"/>
            <a:ext cx="8655553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B050"/>
                </a:solidFill>
                <a:latin typeface="+mn-lt"/>
              </a:rPr>
              <a:t>Region       Community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EEB29D-8034-4897-892C-077888E29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13,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FDC78-0511-4A24-AFEC-1B361403B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8A8C6-223F-449B-A398-8EEDBAD16D5F}" type="slidenum">
              <a:rPr lang="en-US" smtClean="0"/>
              <a:t>4</a:t>
            </a:fld>
            <a:endParaRPr lang="en-US"/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090FAF71-6214-4A2F-B917-1AF345910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297" y="783030"/>
            <a:ext cx="7541406" cy="5590517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D277EEC-D534-674D-A3A2-E234CBF6777D}"/>
              </a:ext>
            </a:extLst>
          </p:cNvPr>
          <p:cNvCxnSpPr>
            <a:cxnSpLocks/>
          </p:cNvCxnSpPr>
          <p:nvPr/>
        </p:nvCxnSpPr>
        <p:spPr>
          <a:xfrm>
            <a:off x="3921551" y="368626"/>
            <a:ext cx="716437" cy="0"/>
          </a:xfrm>
          <a:prstGeom prst="straightConnector1">
            <a:avLst/>
          </a:prstGeom>
          <a:ln w="571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652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63B37-4147-4823-9609-8661996D7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53" y="76674"/>
            <a:ext cx="4886227" cy="1143000"/>
          </a:xfrm>
        </p:spPr>
        <p:txBody>
          <a:bodyPr/>
          <a:lstStyle/>
          <a:p>
            <a:r>
              <a:rPr lang="en-US" b="1" dirty="0"/>
              <a:t>Broad Partnerships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03026-2150-4833-893D-D7F022B37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14" y="1159096"/>
            <a:ext cx="4394284" cy="4525963"/>
          </a:xfrm>
        </p:spPr>
        <p:txBody>
          <a:bodyPr>
            <a:normAutofit/>
          </a:bodyPr>
          <a:lstStyle/>
          <a:p>
            <a:pPr marL="171450" indent="-171450">
              <a:spcAft>
                <a:spcPts val="600"/>
              </a:spcAft>
            </a:pPr>
            <a:r>
              <a:rPr lang="en-US" sz="2400" b="1" dirty="0">
                <a:solidFill>
                  <a:srgbClr val="0070C0"/>
                </a:solidFill>
              </a:rPr>
              <a:t>Within University:</a:t>
            </a:r>
          </a:p>
          <a:p>
            <a:pPr marL="571500" lvl="1" indent="-171450">
              <a:spcAft>
                <a:spcPts val="600"/>
              </a:spcAft>
            </a:pPr>
            <a:r>
              <a:rPr lang="en-US" sz="2000" b="1" dirty="0">
                <a:solidFill>
                  <a:srgbClr val="0070C0"/>
                </a:solidFill>
              </a:rPr>
              <a:t>College of Science</a:t>
            </a:r>
          </a:p>
          <a:p>
            <a:pPr marL="571500" lvl="1" indent="-171450">
              <a:spcAft>
                <a:spcPts val="600"/>
              </a:spcAft>
            </a:pPr>
            <a:r>
              <a:rPr lang="en-US" sz="2000" b="1" dirty="0">
                <a:solidFill>
                  <a:srgbClr val="0070C0"/>
                </a:solidFill>
              </a:rPr>
              <a:t>School of Business</a:t>
            </a:r>
          </a:p>
          <a:p>
            <a:pPr marL="571500" lvl="1" indent="-171450">
              <a:spcAft>
                <a:spcPts val="600"/>
              </a:spcAft>
            </a:pPr>
            <a:r>
              <a:rPr lang="en-US" sz="2000" b="1" dirty="0" err="1">
                <a:solidFill>
                  <a:srgbClr val="0070C0"/>
                </a:solidFill>
              </a:rPr>
              <a:t>Volgenau</a:t>
            </a:r>
            <a:r>
              <a:rPr lang="en-US" sz="2000" b="1" dirty="0">
                <a:solidFill>
                  <a:srgbClr val="0070C0"/>
                </a:solidFill>
              </a:rPr>
              <a:t> School of Engineering</a:t>
            </a:r>
          </a:p>
          <a:p>
            <a:pPr marL="571500" lvl="1" indent="-171450">
              <a:spcAft>
                <a:spcPts val="600"/>
              </a:spcAft>
            </a:pPr>
            <a:r>
              <a:rPr lang="en-US" sz="2000" b="1" dirty="0">
                <a:solidFill>
                  <a:srgbClr val="0070C0"/>
                </a:solidFill>
              </a:rPr>
              <a:t>College of Health and Human Services</a:t>
            </a:r>
          </a:p>
          <a:p>
            <a:pPr marL="571500" lvl="1" indent="-171450">
              <a:spcAft>
                <a:spcPts val="600"/>
              </a:spcAft>
            </a:pPr>
            <a:r>
              <a:rPr lang="en-US" sz="2000" b="1" dirty="0" err="1">
                <a:solidFill>
                  <a:srgbClr val="0070C0"/>
                </a:solidFill>
              </a:rPr>
              <a:t>Schar</a:t>
            </a:r>
            <a:r>
              <a:rPr lang="en-US" sz="2000" b="1" dirty="0">
                <a:solidFill>
                  <a:srgbClr val="0070C0"/>
                </a:solidFill>
              </a:rPr>
              <a:t> School of Policy and Government</a:t>
            </a:r>
          </a:p>
          <a:p>
            <a:pPr marL="571500" lvl="1" indent="-171450">
              <a:spcAft>
                <a:spcPts val="600"/>
              </a:spcAft>
            </a:pPr>
            <a:r>
              <a:rPr lang="en-US" sz="2000" b="1" dirty="0">
                <a:solidFill>
                  <a:srgbClr val="0070C0"/>
                </a:solidFill>
              </a:rPr>
              <a:t>Carter School of Peace and Conflict Resolution</a:t>
            </a:r>
          </a:p>
          <a:p>
            <a:pPr marL="171450" indent="-171450">
              <a:spcAft>
                <a:spcPts val="600"/>
              </a:spcAft>
            </a:pPr>
            <a:r>
              <a:rPr lang="en-US" sz="2400" b="1" dirty="0">
                <a:solidFill>
                  <a:srgbClr val="0070C0"/>
                </a:solidFill>
              </a:rPr>
              <a:t>Outside partners </a:t>
            </a:r>
            <a:r>
              <a:rPr lang="en-US" sz="2400" b="1" dirty="0">
                <a:solidFill>
                  <a:srgbClr val="FFC000"/>
                </a:solidFill>
              </a:rPr>
              <a:t>	</a:t>
            </a:r>
          </a:p>
          <a:p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0AF88-F423-4F4B-B207-DF8AF2F42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13,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A58037-5F3C-40EE-895B-787E21EDB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63BFB-9172-4667-B23D-99D7772D130B}" type="slidenum">
              <a:rPr lang="en-US" smtClean="0"/>
              <a:t>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F8B113-568E-4E1C-BB5C-6AD464062ABE}"/>
              </a:ext>
            </a:extLst>
          </p:cNvPr>
          <p:cNvSpPr txBox="1"/>
          <p:nvPr/>
        </p:nvSpPr>
        <p:spPr>
          <a:xfrm>
            <a:off x="4435498" y="484122"/>
            <a:ext cx="4724400" cy="2821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450"/>
              </a:spcAft>
              <a:buSzPts val="1000"/>
            </a:pPr>
            <a:r>
              <a:rPr lang="en-US" altLang="en-US" sz="1600" b="1" u="sng" dirty="0">
                <a:solidFill>
                  <a:srgbClr val="00B050"/>
                </a:solidFill>
                <a:latin typeface="Calibri" panose="020F0502020204030204" pitchFamily="34" charset="0"/>
              </a:rPr>
              <a:t>Collaborative Opportunities</a:t>
            </a:r>
          </a:p>
          <a:p>
            <a:pPr eaLnBrk="0" fontAlgn="base" hangingPunct="0">
              <a:spcBef>
                <a:spcPct val="0"/>
              </a:spcBef>
              <a:spcAft>
                <a:spcPts val="450"/>
              </a:spcAft>
              <a:buSzPts val="1000"/>
            </a:pPr>
            <a:r>
              <a:rPr lang="en-US" altLang="en-US" sz="1600" b="1" dirty="0">
                <a:solidFill>
                  <a:srgbClr val="00B050"/>
                </a:solidFill>
                <a:latin typeface="Calibri" panose="020F0502020204030204" pitchFamily="34" charset="0"/>
              </a:rPr>
              <a:t>- Narrative &amp; Storytelling 	                - Cybersecurity               </a:t>
            </a:r>
          </a:p>
          <a:p>
            <a:pPr eaLnBrk="0" fontAlgn="base" hangingPunct="0">
              <a:spcBef>
                <a:spcPct val="0"/>
              </a:spcBef>
              <a:spcAft>
                <a:spcPts val="450"/>
              </a:spcAft>
              <a:buSzPts val="1000"/>
            </a:pPr>
            <a:r>
              <a:rPr lang="en-US" altLang="en-US" sz="1600" b="1" dirty="0">
                <a:solidFill>
                  <a:srgbClr val="00B050"/>
                </a:solidFill>
                <a:latin typeface="Calibri" panose="020F0502020204030204" pitchFamily="34" charset="0"/>
              </a:rPr>
              <a:t>- Critical Infrastructure Protection    - Public Policy </a:t>
            </a:r>
            <a:endParaRPr lang="en-US" altLang="en-US" sz="16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ts val="450"/>
              </a:spcAft>
              <a:buSzPts val="1000"/>
            </a:pPr>
            <a:r>
              <a:rPr lang="en-US" altLang="en-US" sz="1600" b="1" dirty="0">
                <a:solidFill>
                  <a:srgbClr val="00B050"/>
                </a:solidFill>
                <a:latin typeface="Calibri" panose="020F0502020204030204" pitchFamily="34" charset="0"/>
              </a:rPr>
              <a:t>- Conflict Analysis &amp; Resolution        - Sociology </a:t>
            </a:r>
          </a:p>
          <a:p>
            <a:pPr defTabSz="514350" eaLnBrk="0" fontAlgn="base" hangingPunct="0">
              <a:spcBef>
                <a:spcPct val="0"/>
              </a:spcBef>
              <a:spcAft>
                <a:spcPts val="450"/>
              </a:spcAft>
              <a:buSzPts val="1000"/>
            </a:pPr>
            <a:r>
              <a:rPr lang="en-US" altLang="en-US" sz="1600" b="1" dirty="0">
                <a:solidFill>
                  <a:srgbClr val="00B050"/>
                </a:solidFill>
                <a:latin typeface="Calibri" panose="020F0502020204030204" pitchFamily="34" charset="0"/>
              </a:rPr>
              <a:t>- Business &amp; Economics	      	         - Public Health</a:t>
            </a:r>
          </a:p>
          <a:p>
            <a:pPr defTabSz="514350" eaLnBrk="0" fontAlgn="base" hangingPunct="0">
              <a:spcBef>
                <a:spcPct val="0"/>
              </a:spcBef>
              <a:spcAft>
                <a:spcPts val="450"/>
              </a:spcAft>
              <a:buSzPts val="1000"/>
            </a:pPr>
            <a:r>
              <a:rPr lang="en-US" altLang="en-US" sz="1600" b="1" dirty="0">
                <a:solidFill>
                  <a:srgbClr val="00B050"/>
                </a:solidFill>
                <a:latin typeface="Calibri" panose="020F0502020204030204" pitchFamily="34" charset="0"/>
              </a:rPr>
              <a:t>- Geospatial Info Systems                   - Education</a:t>
            </a:r>
          </a:p>
          <a:p>
            <a:pPr eaLnBrk="0" fontAlgn="base" hangingPunct="0">
              <a:spcBef>
                <a:spcPct val="0"/>
              </a:spcBef>
              <a:spcAft>
                <a:spcPts val="450"/>
              </a:spcAft>
              <a:buSzPts val="1000"/>
            </a:pPr>
            <a:r>
              <a:rPr lang="en-US" altLang="en-US" sz="1600" b="1" dirty="0">
                <a:solidFill>
                  <a:srgbClr val="00B050"/>
                </a:solidFill>
                <a:latin typeface="Calibri" panose="020F0502020204030204" pitchFamily="34" charset="0"/>
              </a:rPr>
              <a:t>- Transport and Logistics                    - Systems Thinking </a:t>
            </a:r>
          </a:p>
          <a:p>
            <a:pPr eaLnBrk="0" fontAlgn="base" hangingPunct="0">
              <a:spcBef>
                <a:spcPct val="0"/>
              </a:spcBef>
              <a:spcAft>
                <a:spcPts val="450"/>
              </a:spcAft>
              <a:buSzPts val="1000"/>
            </a:pPr>
            <a:r>
              <a:rPr lang="en-US" altLang="en-US" sz="1600" b="1" dirty="0">
                <a:solidFill>
                  <a:srgbClr val="00B050"/>
                </a:solidFill>
                <a:latin typeface="Calibri" panose="020F0502020204030204" pitchFamily="34" charset="0"/>
              </a:rPr>
              <a:t>- Entrepreneurship	           	     - Climate Science </a:t>
            </a:r>
          </a:p>
          <a:p>
            <a:pPr defTabSz="514350" eaLnBrk="0" fontAlgn="base" hangingPunct="0">
              <a:spcBef>
                <a:spcPct val="0"/>
              </a:spcBef>
              <a:spcAft>
                <a:spcPts val="450"/>
              </a:spcAft>
              <a:buSzPts val="1000"/>
            </a:pPr>
            <a:r>
              <a:rPr lang="en-US" altLang="en-US" sz="1600" b="1" dirty="0">
                <a:solidFill>
                  <a:srgbClr val="00B050"/>
                </a:solidFill>
                <a:latin typeface="Calibri" panose="020F0502020204030204" pitchFamily="34" charset="0"/>
              </a:rPr>
              <a:t>- Specific Technologies and Engineering Disciplines</a:t>
            </a: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162A13-1D6B-48DE-92F5-CF426781042C}"/>
              </a:ext>
            </a:extLst>
          </p:cNvPr>
          <p:cNvSpPr txBox="1"/>
          <p:nvPr/>
        </p:nvSpPr>
        <p:spPr>
          <a:xfrm>
            <a:off x="4368717" y="3435922"/>
            <a:ext cx="4648200" cy="3003386"/>
          </a:xfrm>
          <a:prstGeom prst="rect">
            <a:avLst/>
          </a:prstGeom>
          <a:noFill/>
        </p:spPr>
        <p:txBody>
          <a:bodyPr wrap="square" lIns="34290" rtlCol="0">
            <a:spAutoFit/>
          </a:bodyPr>
          <a:lstStyle/>
          <a:p>
            <a:pPr algn="ctr">
              <a:spcAft>
                <a:spcPts val="450"/>
              </a:spcAft>
            </a:pPr>
            <a:r>
              <a:rPr lang="en-US" sz="1600" b="1" u="sng" dirty="0">
                <a:solidFill>
                  <a:srgbClr val="0070C0"/>
                </a:solidFill>
              </a:rPr>
              <a:t>Real World Engagements</a:t>
            </a:r>
          </a:p>
          <a:p>
            <a:pPr marL="192881" indent="-192881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Complex Adaptive Threats </a:t>
            </a:r>
            <a:r>
              <a:rPr lang="en-US" sz="1600" dirty="0"/>
              <a:t>(with Virginia Commonwealth Cyber Initiative)</a:t>
            </a:r>
          </a:p>
          <a:p>
            <a:pPr marL="192881" indent="-192881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Ethiopian Subsistence Irrigation Project</a:t>
            </a:r>
          </a:p>
          <a:p>
            <a:pPr marL="192881" indent="-192881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Appalachia Advancing </a:t>
            </a:r>
            <a:r>
              <a:rPr lang="en-US" sz="1600" dirty="0"/>
              <a:t>(with Shepherd University)</a:t>
            </a:r>
          </a:p>
          <a:p>
            <a:pPr marL="192881" indent="-192881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Puerto Rico Science &amp; Technology Research Trust </a:t>
            </a:r>
            <a:r>
              <a:rPr lang="en-US" sz="1600" dirty="0"/>
              <a:t>(with STAR-TIDES Latin America core group</a:t>
            </a:r>
            <a:r>
              <a:rPr lang="en-US" sz="1600" b="1" dirty="0"/>
              <a:t>)</a:t>
            </a:r>
          </a:p>
          <a:p>
            <a:pPr marL="192881" indent="-192881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Rural Broadband </a:t>
            </a:r>
            <a:r>
              <a:rPr lang="en-US" sz="1600" dirty="0"/>
              <a:t>(with People-Centered Internet)</a:t>
            </a:r>
            <a:endParaRPr lang="en-US" sz="1600" b="1" dirty="0"/>
          </a:p>
          <a:p>
            <a:pPr marL="192881" indent="-192881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Japan STAR-TIDES Network</a:t>
            </a:r>
          </a:p>
          <a:p>
            <a:pPr marL="192881" indent="-192881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15th STAR-TIDES Capability Demo </a:t>
            </a:r>
            <a:r>
              <a:rPr lang="en-US" sz="1600" b="1" dirty="0">
                <a:solidFill>
                  <a:srgbClr val="FF0000"/>
                </a:solidFill>
              </a:rPr>
              <a:t>Oct 18-20</a:t>
            </a:r>
            <a:r>
              <a:rPr lang="en-US" sz="1600" b="1" dirty="0"/>
              <a:t>@</a:t>
            </a:r>
            <a:r>
              <a:rPr lang="en-US" sz="1600" b="1" dirty="0">
                <a:solidFill>
                  <a:srgbClr val="00B050"/>
                </a:solidFill>
              </a:rPr>
              <a:t>GMU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56615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r>
              <a:rPr lang="en-US"/>
              <a:t>January 13,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7DB63BFB-9172-4667-B23D-99D7772D130B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447800"/>
            <a:ext cx="82741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en-US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charset="0"/>
                <a:ea typeface="Trebuchet MS" charset="0"/>
                <a:cs typeface="Trebuchet MS" charset="0"/>
              </a:rPr>
              <a:t>The goal is to “Make hope possible, rather than despair convincing”—Raymond Wilson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" y="3658612"/>
            <a:ext cx="900112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Governance and institution-building </a:t>
            </a:r>
            <a:r>
              <a:rPr lang="en-US" sz="3200" dirty="0"/>
              <a:t>will be key  </a:t>
            </a:r>
          </a:p>
          <a:p>
            <a:pPr algn="ctr"/>
            <a:r>
              <a:rPr lang="en-US" sz="3200" dirty="0"/>
              <a:t>Must understand what </a:t>
            </a:r>
            <a:r>
              <a:rPr lang="en-US" sz="3200" b="1" dirty="0"/>
              <a:t>dignity, justice and fairness</a:t>
            </a:r>
            <a:r>
              <a:rPr lang="en-US" sz="3200" dirty="0"/>
              <a:t> mean in whatever culture is at the center of a particular project—technical solutions alone </a:t>
            </a:r>
          </a:p>
          <a:p>
            <a:pPr algn="ctr"/>
            <a:r>
              <a:rPr lang="en-US" sz="3200" dirty="0"/>
              <a:t>are never enough </a:t>
            </a:r>
          </a:p>
          <a:p>
            <a:pPr algn="ctr"/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6359"/>
            <a:ext cx="2673519" cy="751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GMU-C4I-Logo-Small-Short-Tex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38393"/>
          <a:stretch>
            <a:fillRect/>
          </a:stretch>
        </p:blipFill>
        <p:spPr bwMode="auto">
          <a:xfrm>
            <a:off x="6896100" y="-76200"/>
            <a:ext cx="22415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88B547-7A2E-4FD2-8004-5ED70A26AF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28" y="0"/>
            <a:ext cx="874251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15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1279</TotalTime>
  <Words>393</Words>
  <Application>Microsoft Macintosh PowerPoint</Application>
  <PresentationFormat>On-screen Show (4:3)</PresentationFormat>
  <Paragraphs>89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Trebuchet MS</vt:lpstr>
      <vt:lpstr>Office Theme</vt:lpstr>
      <vt:lpstr>PowerPoint Presentation</vt:lpstr>
      <vt:lpstr>C-RASC Approaches</vt:lpstr>
      <vt:lpstr>PowerPoint Presentation</vt:lpstr>
      <vt:lpstr>Region       Community</vt:lpstr>
      <vt:lpstr>Broad Partnerships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GMU Center for Resilient &amp; Sustainable Communities (C-RASC)</dc:title>
  <dc:creator>Linton Wells II</dc:creator>
  <cp:lastModifiedBy>Kathryn B. Laskey</cp:lastModifiedBy>
  <cp:revision>9</cp:revision>
  <dcterms:created xsi:type="dcterms:W3CDTF">2019-10-23T14:29:15Z</dcterms:created>
  <dcterms:modified xsi:type="dcterms:W3CDTF">2021-01-13T23:09:12Z</dcterms:modified>
</cp:coreProperties>
</file>